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15"/>
  </p:notesMasterIdLst>
  <p:sldIdLst>
    <p:sldId id="256" r:id="rId5"/>
    <p:sldId id="367" r:id="rId6"/>
    <p:sldId id="357" r:id="rId7"/>
    <p:sldId id="368" r:id="rId8"/>
    <p:sldId id="362" r:id="rId9"/>
    <p:sldId id="363" r:id="rId10"/>
    <p:sldId id="364" r:id="rId11"/>
    <p:sldId id="365" r:id="rId12"/>
    <p:sldId id="366" r:id="rId13"/>
    <p:sldId id="346" r:id="rId14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eorgia" panose="02040502050405020303" pitchFamily="18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Poiret One" panose="020B0604020202020204" charset="0"/>
      <p:regular r:id="rId30"/>
    </p:embeddedFont>
  </p:embeddedFontLst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91" d="100"/>
          <a:sy n="91" d="100"/>
        </p:scale>
        <p:origin x="720" y="8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spcBef>
                <a:spcPts val="0"/>
              </a:spcBef>
              <a:defRPr sz="11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24798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6579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7332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Shape 109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1" name="Shape 10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1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1998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80E85E-B359-4DF2-8F39-4EFD401BB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E1B6221-FB53-441B-8249-42F9964D5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E45AD16-93F3-4CAF-BC4E-55D9C3337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3F49B-9C2C-4B46-AE8B-09909E57D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9A012E0-05A7-4EF9-96C5-CA823D543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5789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02F81C-CEB9-4319-BEB5-4738E2D0C0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0D24345-1E22-4370-9DD1-89262C43F3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294F16-948A-40E9-B49F-D98D6EC2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53399E-6889-491C-8547-CFB19B807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A9A7BE-05A2-4A71-A734-FD3260257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02224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BB43D4-6B57-429B-A17E-F034B4949F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10273D8-3E55-4A05-A079-D2D29ADBAE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3C22AD1-28D7-4560-8D61-5B072881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10E97-5DF2-4C07-BD48-07C0DAFC0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31E50D5-318F-4BE2-A8BA-C95E350C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890742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9E0E5A-7D57-4CA6-9F08-EC8B86EAF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EB5DCC6-F867-44FD-B864-5B88A9A2F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CBF553-7310-4FF9-BB17-B1A57B3A3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0DD29C-3318-403C-8B70-8351A910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B85198-5D15-4DCF-991C-33B7ECFB7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7270640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DEF291-33D4-4B8A-81CB-F97A00F7F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12A082A-4EF3-4234-9954-0B80EA93C2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49A338E-C188-4820-8F86-245EA5140B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3527E6B-BC49-4551-B097-0C26D70DF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4E1B9EC-CBC8-400A-9D9B-B14E85C72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661211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CABC9E-0602-4B42-8FE7-B17712991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222EC8-EFDD-48CC-9750-A8E4546CDD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71F278-A701-4572-8B55-0BCA9686F0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3459A2D-D778-4616-9FC1-438893C19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02A2B7-050D-4DCA-AD84-EEB5F3250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FAFF8F3-C9DD-4F3F-A24D-621C4F9A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7540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A92B83-01AA-44EC-90E7-43F8499B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E74081-D75F-46C7-95BF-CD767E11C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22E7A2-8681-40EC-91E5-438B12E2D4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CBA6523-FB08-4642-9259-D37293D007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AD2A6D0-0F3C-4A1D-9399-4C2AE34F22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A1B5361-9245-410F-88EC-C82FA55C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C2029F4-4D1F-4DEA-A7C7-EC213B5CE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F7E776A-65A6-4CD3-8FD8-63A898F0C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284439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41FAC3-EBCA-4792-A030-AE16B92BB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CECE09C-C712-4F97-8998-A7620DE7C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B9375F7-CBB4-4EEC-886D-774B7B33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07B0994-F07E-4469-8A56-F20AE284C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5432952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B01BB55-CE6C-4062-AB92-22B23B16E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6A0E33D-6716-4F37-B2C3-5AB6D363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D28EC01-8015-4CDC-B05D-FFD7BD256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15238289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6DB75E-4230-44EE-BD7E-4C37A4A70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5A0ECE-FB8F-4BB7-900B-6C0B44BCE3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840241D-87C4-4092-85B0-7A4BB0511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9C62DF-57DA-427D-830B-F6C3E7999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4BB573F-62DA-4098-9312-0D6623F65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15848F-DC4D-4073-AA5D-4C62ACEF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613150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1F3C8E-3FB6-40AF-AE9C-714A2C21D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4A6D72A-F807-4AB8-B98F-8CC7449509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FFE536B-44B0-44F6-9C8A-2BDD59205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810043-A849-4007-8C9D-0E2AF455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474DA0-5051-4ECA-8C84-A9F50F970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4DD44D-8E6D-4DB2-8FA1-807476526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786937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3652017-8619-4FA0-8BE9-A8D3DC37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78D335-2C23-41D2-8656-B99A350323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A5E360-27ED-4598-92EA-18E506B18C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89A2B35-F059-46D8-A38B-E4D6B9C35F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C0396A-1908-44A9-9BA9-BE0CBFB5D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Clr>
                <a:schemeClr val="dk2"/>
              </a:buClr>
              <a:buSzPct val="25000"/>
              <a:buFont typeface="Georgia"/>
              <a:buNone/>
            </a:pPr>
            <a:fld id="{00000000-1234-1234-1234-123412341234}" type="slidenum">
              <a:rPr lang="x-none" sz="1300" b="1" i="0" u="none" strike="noStrike" cap="none" baseline="0" smtClean="0">
                <a:solidFill>
                  <a:schemeClr val="dk2"/>
                </a:solidFill>
                <a:latin typeface="Georgia"/>
                <a:ea typeface="Georgia"/>
                <a:cs typeface="Georgia"/>
                <a:sym typeface="Georgia"/>
              </a:rPr>
              <a:t>‹nº›</a:t>
            </a:fld>
            <a:endParaRPr lang="x-none" sz="1300" b="1" i="0" u="none" strike="noStrike" cap="none" baseline="0">
              <a:solidFill>
                <a:schemeClr val="dk2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479771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Freeform: Shape 10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7168" y="4010025"/>
            <a:ext cx="1746832" cy="1133475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10408CE-31CA-4046-897D-1B1C3D978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664" y="267494"/>
            <a:ext cx="5995958" cy="3042949"/>
          </a:xfrm>
          <a:prstGeom prst="rect">
            <a:avLst/>
          </a:prstGeom>
        </p:spPr>
      </p:pic>
      <p:sp>
        <p:nvSpPr>
          <p:cNvPr id="114" name="Freeform: Shape 1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0020"/>
            <a:ext cx="7835438" cy="1133480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hape 104"/>
          <p:cNvSpPr txBox="1">
            <a:spLocks noGrp="1"/>
          </p:cNvSpPr>
          <p:nvPr>
            <p:ph type="subTitle" idx="1"/>
          </p:nvPr>
        </p:nvSpPr>
        <p:spPr>
          <a:xfrm>
            <a:off x="575430" y="4155926"/>
            <a:ext cx="6821738" cy="810979"/>
          </a:xfrm>
          <a:prstGeom prst="rect">
            <a:avLst/>
          </a:prstGeom>
        </p:spPr>
        <p:txBody>
          <a:bodyPr lIns="91425" tIns="91425" rIns="91425" bIns="91425" anchorCtr="0">
            <a:normAutofit lnSpcReduction="10000"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s-CL" sz="2500" b="1" i="0" u="none" strike="noStrike" cap="none" baseline="0" dirty="0" smtClean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INFORME</a:t>
            </a:r>
            <a:r>
              <a:rPr lang="es-CL" sz="2500" b="1" i="0" u="none" strike="noStrike" cap="none" dirty="0" smtClean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 DE AVANCE </a:t>
            </a:r>
            <a:r>
              <a:rPr lang="es-CL" sz="2500" b="1" i="0" u="none" strike="noStrike" cap="none" baseline="0" dirty="0" smtClean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ÁMBITO DE FORMACIÓN</a:t>
            </a:r>
          </a:p>
          <a:p>
            <a:pPr marL="0" marR="0" lvl="0" indent="0" algn="r" rtl="0">
              <a:spcBef>
                <a:spcPts val="0"/>
              </a:spcBef>
              <a:spcAft>
                <a:spcPts val="6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es-CL" sz="1700" b="1" dirty="0" smtClean="0">
                <a:latin typeface="Trebuchet MS" panose="020B0603020202020204" pitchFamily="34" charset="0"/>
                <a:ea typeface="Trebuchet MS"/>
                <a:cs typeface="Trebuchet MS"/>
                <a:sym typeface="Trebuchet MS"/>
              </a:rPr>
              <a:t>SEPTIEMBRE 2019</a:t>
            </a:r>
            <a:endParaRPr lang="x-none" sz="1700" b="1" i="0" u="none" strike="noStrike" cap="none" baseline="0" dirty="0">
              <a:latin typeface="Trebuchet MS" panose="020B0603020202020204" pitchFamily="34" charset="0"/>
              <a:ea typeface="Trebuchet MS"/>
              <a:cs typeface="Trebuchet MS"/>
              <a:sym typeface="Trebuchet MS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79864"/>
            <a:ext cx="22442" cy="97471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2696" rIns="0" bIns="-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pt-BR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s-ES" altLang="pt-B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Freeform: Shape 6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7168" y="4010025"/>
            <a:ext cx="1746832" cy="1133475"/>
          </a:xfrm>
          <a:custGeom>
            <a:avLst/>
            <a:gdLst>
              <a:gd name="connsiteX0" fmla="*/ 697617 w 2329109"/>
              <a:gd name="connsiteY0" fmla="*/ 0 h 1511301"/>
              <a:gd name="connsiteX1" fmla="*/ 2329109 w 2329109"/>
              <a:gd name="connsiteY1" fmla="*/ 0 h 1511301"/>
              <a:gd name="connsiteX2" fmla="*/ 2329109 w 2329109"/>
              <a:gd name="connsiteY2" fmla="*/ 1511301 h 1511301"/>
              <a:gd name="connsiteX3" fmla="*/ 0 w 2329109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329109" h="1511301">
                <a:moveTo>
                  <a:pt x="697617" y="0"/>
                </a:moveTo>
                <a:lnTo>
                  <a:pt x="2329109" y="0"/>
                </a:lnTo>
                <a:lnTo>
                  <a:pt x="2329109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36B0694-9C40-460A-96B8-9618286C49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430" y="482600"/>
            <a:ext cx="5995958" cy="3042949"/>
          </a:xfrm>
          <a:prstGeom prst="rect">
            <a:avLst/>
          </a:prstGeom>
        </p:spPr>
      </p:pic>
      <p:sp>
        <p:nvSpPr>
          <p:cNvPr id="71" name="Freeform: Shape 7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0020"/>
            <a:ext cx="7835438" cy="1133480"/>
          </a:xfrm>
          <a:custGeom>
            <a:avLst/>
            <a:gdLst>
              <a:gd name="connsiteX0" fmla="*/ 0 w 10447252"/>
              <a:gd name="connsiteY0" fmla="*/ 0 h 1511306"/>
              <a:gd name="connsiteX1" fmla="*/ 3100647 w 10447252"/>
              <a:gd name="connsiteY1" fmla="*/ 0 h 1511306"/>
              <a:gd name="connsiteX2" fmla="*/ 3292695 w 10447252"/>
              <a:gd name="connsiteY2" fmla="*/ 0 h 1511306"/>
              <a:gd name="connsiteX3" fmla="*/ 3340133 w 10447252"/>
              <a:gd name="connsiteY3" fmla="*/ 0 h 1511306"/>
              <a:gd name="connsiteX4" fmla="*/ 4310215 w 10447252"/>
              <a:gd name="connsiteY4" fmla="*/ 0 h 1511306"/>
              <a:gd name="connsiteX5" fmla="*/ 5506390 w 10447252"/>
              <a:gd name="connsiteY5" fmla="*/ 0 h 1511306"/>
              <a:gd name="connsiteX6" fmla="*/ 5506390 w 10447252"/>
              <a:gd name="connsiteY6" fmla="*/ 2544 h 1511306"/>
              <a:gd name="connsiteX7" fmla="*/ 5901778 w 10447252"/>
              <a:gd name="connsiteY7" fmla="*/ 2544 h 1511306"/>
              <a:gd name="connsiteX8" fmla="*/ 5901778 w 10447252"/>
              <a:gd name="connsiteY8" fmla="*/ 0 h 1511306"/>
              <a:gd name="connsiteX9" fmla="*/ 10447252 w 10447252"/>
              <a:gd name="connsiteY9" fmla="*/ 0 h 1511306"/>
              <a:gd name="connsiteX10" fmla="*/ 9749635 w 10447252"/>
              <a:gd name="connsiteY10" fmla="*/ 1511301 h 1511306"/>
              <a:gd name="connsiteX11" fmla="*/ 5901779 w 10447252"/>
              <a:gd name="connsiteY11" fmla="*/ 1511301 h 1511306"/>
              <a:gd name="connsiteX12" fmla="*/ 5901779 w 10447252"/>
              <a:gd name="connsiteY12" fmla="*/ 1511304 h 1511306"/>
              <a:gd name="connsiteX13" fmla="*/ 5506390 w 10447252"/>
              <a:gd name="connsiteY13" fmla="*/ 1511304 h 1511306"/>
              <a:gd name="connsiteX14" fmla="*/ 5506390 w 10447252"/>
              <a:gd name="connsiteY14" fmla="*/ 1511306 h 1511306"/>
              <a:gd name="connsiteX15" fmla="*/ 4434058 w 10447252"/>
              <a:gd name="connsiteY15" fmla="*/ 1511306 h 1511306"/>
              <a:gd name="connsiteX16" fmla="*/ 4319855 w 10447252"/>
              <a:gd name="connsiteY16" fmla="*/ 1511306 h 1511306"/>
              <a:gd name="connsiteX17" fmla="*/ 4310215 w 10447252"/>
              <a:gd name="connsiteY17" fmla="*/ 1511306 h 1511306"/>
              <a:gd name="connsiteX18" fmla="*/ 3340133 w 10447252"/>
              <a:gd name="connsiteY18" fmla="*/ 1511306 h 1511306"/>
              <a:gd name="connsiteX19" fmla="*/ 3292695 w 10447252"/>
              <a:gd name="connsiteY19" fmla="*/ 1511306 h 1511306"/>
              <a:gd name="connsiteX20" fmla="*/ 3100647 w 10447252"/>
              <a:gd name="connsiteY20" fmla="*/ 1511306 h 1511306"/>
              <a:gd name="connsiteX21" fmla="*/ 0 w 10447252"/>
              <a:gd name="connsiteY21" fmla="*/ 1511306 h 151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0447252" h="1511306">
                <a:moveTo>
                  <a:pt x="0" y="0"/>
                </a:moveTo>
                <a:lnTo>
                  <a:pt x="3100647" y="0"/>
                </a:lnTo>
                <a:lnTo>
                  <a:pt x="3292695" y="0"/>
                </a:lnTo>
                <a:lnTo>
                  <a:pt x="3340133" y="0"/>
                </a:lnTo>
                <a:lnTo>
                  <a:pt x="4310215" y="0"/>
                </a:lnTo>
                <a:lnTo>
                  <a:pt x="5506390" y="0"/>
                </a:lnTo>
                <a:lnTo>
                  <a:pt x="5506390" y="2544"/>
                </a:lnTo>
                <a:lnTo>
                  <a:pt x="5901778" y="2544"/>
                </a:lnTo>
                <a:lnTo>
                  <a:pt x="5901778" y="0"/>
                </a:lnTo>
                <a:lnTo>
                  <a:pt x="10447252" y="0"/>
                </a:lnTo>
                <a:lnTo>
                  <a:pt x="9749635" y="1511301"/>
                </a:lnTo>
                <a:lnTo>
                  <a:pt x="5901779" y="1511301"/>
                </a:lnTo>
                <a:lnTo>
                  <a:pt x="5901779" y="1511304"/>
                </a:lnTo>
                <a:lnTo>
                  <a:pt x="5506390" y="1511304"/>
                </a:lnTo>
                <a:lnTo>
                  <a:pt x="5506390" y="1511306"/>
                </a:lnTo>
                <a:lnTo>
                  <a:pt x="4434058" y="1511306"/>
                </a:lnTo>
                <a:lnTo>
                  <a:pt x="4319855" y="1511306"/>
                </a:lnTo>
                <a:lnTo>
                  <a:pt x="4310215" y="1511306"/>
                </a:lnTo>
                <a:lnTo>
                  <a:pt x="3340133" y="1511306"/>
                </a:lnTo>
                <a:lnTo>
                  <a:pt x="3292695" y="1511306"/>
                </a:lnTo>
                <a:lnTo>
                  <a:pt x="3100647" y="1511306"/>
                </a:lnTo>
                <a:lnTo>
                  <a:pt x="0" y="1511306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hape 1088"/>
          <p:cNvSpPr txBox="1">
            <a:spLocks noGrp="1"/>
          </p:cNvSpPr>
          <p:nvPr>
            <p:ph type="subTitle" idx="1"/>
          </p:nvPr>
        </p:nvSpPr>
        <p:spPr>
          <a:xfrm>
            <a:off x="575430" y="4155926"/>
            <a:ext cx="6821738" cy="810979"/>
          </a:xfrm>
          <a:prstGeom prst="rect">
            <a:avLst/>
          </a:prstGeom>
        </p:spPr>
        <p:txBody>
          <a:bodyPr lIns="91425" tIns="91425" rIns="91425" bIns="91425" anchorCtr="0">
            <a:norm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600"/>
              </a:spcAft>
              <a:buClr>
                <a:srgbClr val="C3260C"/>
              </a:buClr>
              <a:buSzPct val="25000"/>
              <a:buFont typeface="Georgia"/>
              <a:buNone/>
            </a:pPr>
            <a:r>
              <a:rPr lang="x-none" sz="4000" b="1" i="0" u="none" strike="noStrike" cap="none" baseline="0" dirty="0" smtClean="0">
                <a:latin typeface="Trebuchet MS" panose="020B0603020202020204" pitchFamily="34" charset="0"/>
                <a:ea typeface="Poiret One"/>
                <a:cs typeface="Poiret One"/>
                <a:sym typeface="Poiret One"/>
              </a:rPr>
              <a:t>G</a:t>
            </a:r>
            <a:r>
              <a:rPr lang="pt-BR" sz="4000" b="1" i="0" u="none" strike="noStrike" cap="none" baseline="0" dirty="0" err="1" smtClean="0">
                <a:latin typeface="Trebuchet MS" panose="020B0603020202020204" pitchFamily="34" charset="0"/>
                <a:ea typeface="Poiret One"/>
                <a:cs typeface="Poiret One"/>
                <a:sym typeface="Poiret One"/>
              </a:rPr>
              <a:t>racias</a:t>
            </a:r>
            <a:endParaRPr lang="pt-BR" sz="4000" b="1" i="0" u="none" strike="noStrike" cap="none" baseline="0" dirty="0" smtClean="0">
              <a:latin typeface="Trebuchet MS" panose="020B0603020202020204" pitchFamily="34" charset="0"/>
              <a:ea typeface="Poiret One"/>
              <a:cs typeface="Poiret One"/>
              <a:sym typeface="Poiret One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9E3D7B1-6C43-465B-B42F-7FFC8F3DC37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690" y="167733"/>
            <a:ext cx="4638798" cy="4947571"/>
          </a:xfrm>
          <a:prstGeom prst="rect">
            <a:avLst/>
          </a:prstGeom>
        </p:spPr>
      </p:pic>
      <p:sp>
        <p:nvSpPr>
          <p:cNvPr id="111" name="Shape 111"/>
          <p:cNvSpPr txBox="1"/>
          <p:nvPr/>
        </p:nvSpPr>
        <p:spPr>
          <a:xfrm>
            <a:off x="4988376" y="2008519"/>
            <a:ext cx="2455200" cy="1774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2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Ana Carolina Perroni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UCDB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(Campo </a:t>
            </a:r>
            <a:r>
              <a:rPr lang="x-none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Grande</a:t>
            </a:r>
            <a:r>
              <a:rPr lang="es-CL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lang="x-none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x-none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Brasil)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1952090" y="3651870"/>
            <a:ext cx="2891999" cy="16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Rosa Velásquez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UCSH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(</a:t>
            </a:r>
            <a:r>
              <a:rPr lang="x-none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Santiago</a:t>
            </a:r>
            <a:r>
              <a:rPr lang="es-CL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,</a:t>
            </a:r>
            <a:r>
              <a:rPr lang="x-none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 </a:t>
            </a:r>
            <a:r>
              <a:rPr lang="x-none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Chile)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6084168" y="109872"/>
            <a:ext cx="2891999" cy="11936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pt-BR" sz="3000" b="1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Equipo </a:t>
            </a:r>
            <a:r>
              <a:rPr lang="pt-BR" sz="3000" b="1" dirty="0" err="1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coordinador</a:t>
            </a:r>
            <a:endParaRPr lang="x-none" sz="3000" b="1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sp>
        <p:nvSpPr>
          <p:cNvPr id="115" name="Shape 115"/>
          <p:cNvSpPr txBox="1"/>
          <p:nvPr/>
        </p:nvSpPr>
        <p:spPr>
          <a:xfrm>
            <a:off x="4868693" y="2715766"/>
            <a:ext cx="2891999" cy="17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endParaRPr lang="x-none" sz="1200" i="0" u="none" strike="noStrike" cap="none" baseline="0" dirty="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  <a:rtl val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78E9906-0072-4F30-9D67-D4E35F1EF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sp>
        <p:nvSpPr>
          <p:cNvPr id="110" name="Shape 110"/>
          <p:cNvSpPr txBox="1"/>
          <p:nvPr/>
        </p:nvSpPr>
        <p:spPr>
          <a:xfrm>
            <a:off x="511327" y="1824619"/>
            <a:ext cx="2482200" cy="1633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Elvira Ramos De Tobar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UDB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Poiret One"/>
              <a:buNone/>
            </a:pPr>
            <a:r>
              <a:rPr lang="x-none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(</a:t>
            </a:r>
            <a:r>
              <a:rPr lang="es-CL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San </a:t>
            </a:r>
            <a:r>
              <a:rPr lang="es-CL" sz="1200" i="0" u="none" strike="noStrike" cap="none" baseline="0" dirty="0" smtClean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Salvador, </a:t>
            </a:r>
            <a:r>
              <a:rPr lang="x-none" sz="1200" i="0" u="none" strike="noStrike" cap="none" baseline="0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El Salvador)</a:t>
            </a:r>
          </a:p>
        </p:txBody>
      </p:sp>
      <p:sp>
        <p:nvSpPr>
          <p:cNvPr id="113" name="Shape 113"/>
          <p:cNvSpPr txBox="1"/>
          <p:nvPr/>
        </p:nvSpPr>
        <p:spPr>
          <a:xfrm>
            <a:off x="1497878" y="2372407"/>
            <a:ext cx="2991298" cy="1719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Pablo Farfán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oiret One"/>
              <a:buNone/>
            </a:pPr>
            <a:r>
              <a:rPr lang="x-none" sz="1200" b="1" i="0" u="none" strike="noStrike" cap="none" baseline="0" dirty="0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UPS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oiret One"/>
              <a:buNone/>
            </a:pPr>
            <a:r>
              <a:rPr lang="x-none" sz="120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(</a:t>
            </a:r>
            <a:r>
              <a:rPr lang="es-CL" sz="1200" i="0" u="none" strike="noStrike" cap="none" baseline="0" dirty="0" smtClean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Cuenca, </a:t>
            </a:r>
            <a:r>
              <a:rPr lang="x-none" sz="1200" i="0" u="none" strike="noStrike" cap="none" baseline="0" dirty="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  <a:rtl val="0"/>
              </a:rPr>
              <a:t>Ecuador)</a:t>
            </a:r>
          </a:p>
        </p:txBody>
      </p:sp>
    </p:spTree>
    <p:extLst>
      <p:ext uri="{BB962C8B-B14F-4D97-AF65-F5344CB8AC3E}">
        <p14:creationId xmlns:p14="http://schemas.microsoft.com/office/powerpoint/2010/main" val="60941164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1661" y="222046"/>
            <a:ext cx="7163679" cy="621512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Trebuchet MS" panose="020B0603020202020204" pitchFamily="34" charset="0"/>
              </a:rPr>
              <a:t>Objetivos de Trabajo</a:t>
            </a:r>
            <a:br>
              <a:rPr lang="es-CL" sz="4000" dirty="0" smtClean="0">
                <a:latin typeface="Trebuchet MS" panose="020B0603020202020204" pitchFamily="34" charset="0"/>
              </a:rPr>
            </a:br>
            <a:r>
              <a:rPr lang="es-CL" sz="1800" dirty="0" smtClean="0">
                <a:latin typeface="Trebuchet MS" panose="020B0603020202020204" pitchFamily="34" charset="0"/>
              </a:rPr>
              <a:t>Programa Común 5</a:t>
            </a:r>
            <a:endParaRPr lang="es-CL" sz="18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7544" y="843558"/>
            <a:ext cx="846956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L" sz="2300" dirty="0" smtClean="0"/>
              <a:t>Complementar el programa de inducción con:</a:t>
            </a:r>
          </a:p>
          <a:p>
            <a:pPr lvl="1" algn="just"/>
            <a:r>
              <a:rPr lang="es-CL" sz="2300" dirty="0" smtClean="0"/>
              <a:t>1.1. Espacio para información de cada institución</a:t>
            </a:r>
          </a:p>
          <a:p>
            <a:pPr lvl="1" algn="just"/>
            <a:r>
              <a:rPr lang="es-CL" sz="2300" dirty="0" smtClean="0"/>
              <a:t>1.2. Aplicaciones a la gestión docente y administrativa.</a:t>
            </a:r>
          </a:p>
          <a:p>
            <a:pPr marL="342900" indent="-342900" algn="just">
              <a:buFontTx/>
              <a:buAutoNum type="arabicPeriod"/>
            </a:pPr>
            <a:r>
              <a:rPr lang="es-CL" sz="2300" dirty="0"/>
              <a:t>Dejar a la UPS de Ecuador a cargo de la administración de la plataforma</a:t>
            </a:r>
          </a:p>
          <a:p>
            <a:pPr marL="342900" indent="-342900" algn="just">
              <a:buFontTx/>
              <a:buAutoNum type="arabicPeriod"/>
            </a:pPr>
            <a:r>
              <a:rPr lang="es-CL" sz="2300" dirty="0"/>
              <a:t>Formar equipo de tutores. </a:t>
            </a:r>
          </a:p>
          <a:p>
            <a:pPr marL="342900" indent="-342900" algn="just">
              <a:buFontTx/>
              <a:buAutoNum type="arabicPeriod"/>
            </a:pPr>
            <a:r>
              <a:rPr lang="es-CL" sz="2300" dirty="0"/>
              <a:t>Implementación repositorio de material / experiencias de las IUS</a:t>
            </a:r>
          </a:p>
          <a:p>
            <a:pPr marL="342900" indent="-342900" algn="just">
              <a:buAutoNum type="arabicPeriod"/>
            </a:pPr>
            <a:r>
              <a:rPr lang="es-CL" sz="2300" dirty="0" smtClean="0"/>
              <a:t>Diseño e implementación del Programa de Formación Permanente para el personal Académico y Administrativo.</a:t>
            </a:r>
          </a:p>
          <a:p>
            <a:pPr marL="342900" indent="-342900" algn="just">
              <a:buAutoNum type="arabicPeriod"/>
            </a:pPr>
            <a:r>
              <a:rPr lang="es-CL" sz="2300" dirty="0" smtClean="0"/>
              <a:t>Coordinar trabajo del Grupo con el programa de Formación de Directivos.</a:t>
            </a:r>
          </a:p>
        </p:txBody>
      </p:sp>
    </p:spTree>
    <p:extLst>
      <p:ext uri="{BB962C8B-B14F-4D97-AF65-F5344CB8AC3E}">
        <p14:creationId xmlns:p14="http://schemas.microsoft.com/office/powerpoint/2010/main" val="2950009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1661" y="222046"/>
            <a:ext cx="7163679" cy="621512"/>
          </a:xfrm>
        </p:spPr>
        <p:txBody>
          <a:bodyPr>
            <a:normAutofit fontScale="90000"/>
          </a:bodyPr>
          <a:lstStyle/>
          <a:p>
            <a:r>
              <a:rPr lang="pt-BR" sz="4000" dirty="0" err="1" smtClean="0">
                <a:latin typeface="Trebuchet MS" panose="020B0603020202020204" pitchFamily="34" charset="0"/>
              </a:rPr>
              <a:t>Requerimientos</a:t>
            </a:r>
            <a:r>
              <a:rPr lang="es-CL" sz="4000" dirty="0" smtClean="0">
                <a:latin typeface="Trebuchet MS" panose="020B0603020202020204" pitchFamily="34" charset="0"/>
              </a:rPr>
              <a:t/>
            </a:r>
            <a:br>
              <a:rPr lang="es-CL" sz="4000" dirty="0" smtClean="0">
                <a:latin typeface="Trebuchet MS" panose="020B0603020202020204" pitchFamily="34" charset="0"/>
              </a:rPr>
            </a:br>
            <a:r>
              <a:rPr lang="es-CL" sz="1800" dirty="0" smtClean="0">
                <a:latin typeface="Trebuchet MS" panose="020B0603020202020204" pitchFamily="34" charset="0"/>
              </a:rPr>
              <a:t>Programa Común 5</a:t>
            </a:r>
            <a:endParaRPr lang="es-CL" sz="18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7544" y="843558"/>
            <a:ext cx="846956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1. Instituciones </a:t>
            </a:r>
            <a:r>
              <a:rPr lang="es-ES" sz="2000" dirty="0"/>
              <a:t>que desean participar de los procesos de formación: </a:t>
            </a:r>
            <a:endParaRPr lang="es-ES" sz="2000" dirty="0" smtClean="0"/>
          </a:p>
          <a:p>
            <a:pPr marL="180000" algn="just"/>
            <a:r>
              <a:rPr lang="es-ES" dirty="0" smtClean="0"/>
              <a:t>• </a:t>
            </a:r>
            <a:r>
              <a:rPr lang="es-ES" dirty="0"/>
              <a:t>Comprometer la participación de al menos una persona para formarse como tutor en Cuenca, Ecuador. </a:t>
            </a:r>
            <a:endParaRPr lang="es-ES" dirty="0" smtClean="0"/>
          </a:p>
          <a:p>
            <a:pPr marL="180000" algn="just"/>
            <a:r>
              <a:rPr lang="es-ES" dirty="0" smtClean="0"/>
              <a:t>• </a:t>
            </a:r>
            <a:r>
              <a:rPr lang="es-ES" dirty="0"/>
              <a:t>Comprometer la asignación de un referente para apoyar el trabajo del grupo (puede ser el mismo tutor). </a:t>
            </a:r>
            <a:endParaRPr lang="es-ES" dirty="0" smtClean="0"/>
          </a:p>
          <a:p>
            <a:pPr marL="180000" algn="just"/>
            <a:r>
              <a:rPr lang="es-ES" dirty="0" smtClean="0"/>
              <a:t>• </a:t>
            </a:r>
            <a:r>
              <a:rPr lang="es-ES" dirty="0"/>
              <a:t>Compartir materiales / experiencias para complementar y enriquecer contenidos de los programas de formación o repositorio. </a:t>
            </a:r>
            <a:endParaRPr lang="es-ES" dirty="0" smtClean="0"/>
          </a:p>
          <a:p>
            <a:pPr marL="180000" algn="just"/>
            <a:endParaRPr lang="es-ES" dirty="0" smtClean="0"/>
          </a:p>
          <a:p>
            <a:pPr algn="just"/>
            <a:r>
              <a:rPr lang="es-ES" sz="2000" dirty="0" smtClean="0"/>
              <a:t>2. Instituciones </a:t>
            </a:r>
            <a:r>
              <a:rPr lang="es-ES" sz="2000" dirty="0"/>
              <a:t>que integren el Equipo Coordinador del Grupo Formación: </a:t>
            </a:r>
            <a:endParaRPr lang="es-ES" sz="2000" dirty="0" smtClean="0"/>
          </a:p>
          <a:p>
            <a:pPr marL="180000" algn="just"/>
            <a:r>
              <a:rPr lang="es-ES" dirty="0" smtClean="0"/>
              <a:t>• </a:t>
            </a:r>
            <a:r>
              <a:rPr lang="es-ES" dirty="0"/>
              <a:t>Comprometer facilidades y recursos para generar al menos un encuentro anual del grupo. </a:t>
            </a:r>
            <a:endParaRPr lang="es-ES" dirty="0" smtClean="0"/>
          </a:p>
          <a:p>
            <a:pPr marL="180000" algn="just"/>
            <a:r>
              <a:rPr lang="es-ES" dirty="0" smtClean="0"/>
              <a:t>• </a:t>
            </a:r>
            <a:r>
              <a:rPr lang="es-ES" dirty="0"/>
              <a:t>Considerar la participación en el equipo como parte del compromiso de trabajo de cada integrante. </a:t>
            </a:r>
            <a:endParaRPr lang="es-ES" dirty="0" smtClean="0"/>
          </a:p>
          <a:p>
            <a:pPr marL="180000" algn="just"/>
            <a:r>
              <a:rPr lang="es-ES" dirty="0" smtClean="0"/>
              <a:t>• </a:t>
            </a:r>
            <a:r>
              <a:rPr lang="es-ES" dirty="0"/>
              <a:t>Comprometer acompañamiento y cambio de representante si no se logra un aporte efectivo del mismo.</a:t>
            </a: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381179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1661" y="222046"/>
            <a:ext cx="7163679" cy="621512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Trebuchet MS" panose="020B0603020202020204" pitchFamily="34" charset="0"/>
              </a:rPr>
              <a:t>Avances 2018</a:t>
            </a:r>
            <a:endParaRPr lang="es-CL" sz="40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644321"/>
              </p:ext>
            </p:extLst>
          </p:nvPr>
        </p:nvGraphicFramePr>
        <p:xfrm>
          <a:off x="498476" y="923297"/>
          <a:ext cx="7776864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>
                  <a:extLst>
                    <a:ext uri="{9D8B030D-6E8A-4147-A177-3AD203B41FA5}">
                      <a16:colId xmlns:a16="http://schemas.microsoft.com/office/drawing/2014/main" val="823533381"/>
                    </a:ext>
                  </a:extLst>
                </a:gridCol>
                <a:gridCol w="3353444">
                  <a:extLst>
                    <a:ext uri="{9D8B030D-6E8A-4147-A177-3AD203B41FA5}">
                      <a16:colId xmlns:a16="http://schemas.microsoft.com/office/drawing/2014/main" val="4259885283"/>
                    </a:ext>
                  </a:extLst>
                </a:gridCol>
                <a:gridCol w="1831132">
                  <a:extLst>
                    <a:ext uri="{9D8B030D-6E8A-4147-A177-3AD203B41FA5}">
                      <a16:colId xmlns:a16="http://schemas.microsoft.com/office/drawing/2014/main" val="20837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Actividades Realizadas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Estado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es-CL" sz="1100" b="1" dirty="0" smtClean="0"/>
                        <a:t>1.1.</a:t>
                      </a:r>
                      <a:r>
                        <a:rPr lang="es-CL" sz="1100" b="1" baseline="0" dirty="0" smtClean="0"/>
                        <a:t> </a:t>
                      </a:r>
                      <a:r>
                        <a:rPr lang="es-CL" sz="1100" b="1" dirty="0" smtClean="0"/>
                        <a:t>Complementar el programa de inducción con un espacio para información de cada institución</a:t>
                      </a:r>
                    </a:p>
                    <a:p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100" dirty="0" smtClean="0"/>
                        <a:t>Se envió cuestionario a los referentes</a:t>
                      </a:r>
                      <a:r>
                        <a:rPr lang="es-ES" sz="1100" baseline="0" dirty="0" smtClean="0"/>
                        <a:t> nominados en la Conferencia.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100" baseline="0" dirty="0" smtClean="0"/>
                        <a:t>Se recibió respuesta con materiales de 8 IUS.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100" baseline="0" dirty="0" smtClean="0"/>
                        <a:t>Se revisaron los materiales en el Encuentro en Cuenca en Julio 2018.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100" baseline="0" dirty="0" smtClean="0"/>
                        <a:t>UPS ya dispone del espacio en la plataforma para poner el material.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>
                          <a:solidFill>
                            <a:schemeClr val="tx1"/>
                          </a:solidFill>
                        </a:rPr>
                        <a:t>Cumplido. 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7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100" b="1" kern="1200" dirty="0" smtClean="0"/>
                        <a:t>1.2. Complementar el programa de inducción con aplicaciones a la gestión docente y administrativa</a:t>
                      </a:r>
                      <a:r>
                        <a:rPr lang="es-CL" sz="1100" b="1" dirty="0" smtClean="0"/>
                        <a:t>.</a:t>
                      </a:r>
                    </a:p>
                    <a:p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es-CL" sz="1100" dirty="0" smtClean="0"/>
                        <a:t>UPS subió a la plataforma el material asociado a la Identidad (con contenidos asociados a Don Bosco,</a:t>
                      </a:r>
                      <a:r>
                        <a:rPr lang="es-CL" sz="1100" baseline="0" dirty="0" smtClean="0"/>
                        <a:t> su vida y enseñanzas).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CL" sz="1100" baseline="0" dirty="0" smtClean="0"/>
                        <a:t>UCSH </a:t>
                      </a:r>
                      <a:r>
                        <a:rPr lang="es-CL" sz="1100" dirty="0" smtClean="0"/>
                        <a:t>subió a la plataforma el módulo de inducción para el personal administrativo y docente.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>
                          <a:solidFill>
                            <a:schemeClr val="tx1"/>
                          </a:solidFill>
                        </a:rPr>
                        <a:t>Cumplido. </a:t>
                      </a:r>
                      <a:endParaRPr lang="es-ES" sz="12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s-E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3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L" sz="1100" b="1" kern="1200" dirty="0" smtClean="0"/>
                        <a:t>1.3. Complementar el módulo de inducción con material sobre lo que es ser Universidad y ser Católico</a:t>
                      </a:r>
                      <a:endParaRPr lang="es-E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100" kern="1200" dirty="0" smtClean="0"/>
                        <a:t>En el encuentro con tutores (Julio 2018):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CL" sz="1100" kern="1200" dirty="0" smtClean="0"/>
                        <a:t>UNISAL comprometió aportes para los componentes “Universidad” y “Católico” de nuestra identidad.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r>
                        <a:rPr lang="es-CL" sz="1100" kern="1200" dirty="0" err="1" smtClean="0"/>
                        <a:t>U.México</a:t>
                      </a:r>
                      <a:r>
                        <a:rPr lang="es-CL" sz="1100" kern="1200" dirty="0" smtClean="0"/>
                        <a:t> comprometió aportes para el componente “Universidad”.</a:t>
                      </a:r>
                      <a:endParaRPr lang="es-E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/>
                        <a:t>En proceso. </a:t>
                      </a:r>
                    </a:p>
                    <a:p>
                      <a:r>
                        <a:rPr lang="es-CL" sz="1100" dirty="0" smtClean="0"/>
                        <a:t>Se encuentra pendiente:</a:t>
                      </a:r>
                    </a:p>
                    <a:p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 Que ambas IUS suban el material a la plataforma.</a:t>
                      </a:r>
                      <a:endParaRPr lang="es-E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67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1661" y="222046"/>
            <a:ext cx="7163679" cy="621512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Trebuchet MS" panose="020B0603020202020204" pitchFamily="34" charset="0"/>
              </a:rPr>
              <a:t>Avances 2018</a:t>
            </a:r>
            <a:endParaRPr lang="es-CL" sz="40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742738"/>
              </p:ext>
            </p:extLst>
          </p:nvPr>
        </p:nvGraphicFramePr>
        <p:xfrm>
          <a:off x="498476" y="923297"/>
          <a:ext cx="7817940" cy="376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356">
                  <a:extLst>
                    <a:ext uri="{9D8B030D-6E8A-4147-A177-3AD203B41FA5}">
                      <a16:colId xmlns:a16="http://schemas.microsoft.com/office/drawing/2014/main" val="823533381"/>
                    </a:ext>
                  </a:extLst>
                </a:gridCol>
                <a:gridCol w="3456384">
                  <a:extLst>
                    <a:ext uri="{9D8B030D-6E8A-4147-A177-3AD203B41FA5}">
                      <a16:colId xmlns:a16="http://schemas.microsoft.com/office/drawing/2014/main" val="425988528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837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Actividades Realizadas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Estado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CL" sz="1100" b="1" dirty="0" smtClean="0"/>
                        <a:t>2. Dejar a la UPS de Ecuador a cargo de la administración de la plataforma</a:t>
                      </a:r>
                    </a:p>
                    <a:p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baseline="0" dirty="0" smtClean="0"/>
                        <a:t>UPS ya </a:t>
                      </a:r>
                      <a:r>
                        <a:rPr lang="es-ES" sz="1100" baseline="0" dirty="0" err="1" smtClean="0"/>
                        <a:t>disponibilizó</a:t>
                      </a:r>
                      <a:r>
                        <a:rPr lang="es-ES" sz="1100" baseline="0" dirty="0" smtClean="0"/>
                        <a:t> un AVAC en su plataforma de formación para todas las IUS. 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>
                          <a:solidFill>
                            <a:schemeClr val="tx1"/>
                          </a:solidFill>
                        </a:rPr>
                        <a:t>Cumplido. </a:t>
                      </a:r>
                      <a:endParaRPr lang="es-E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7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s-C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Formar equipo de tutores. </a:t>
                      </a:r>
                    </a:p>
                    <a:p>
                      <a:pPr marL="0" defTabSz="685800" rtl="0" eaLnBrk="1" latinLnBrk="0" hangingPunct="1"/>
                      <a:endParaRPr lang="es-E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dirty="0" smtClean="0"/>
                        <a:t>Se programó encuentro formativo con tutores en Cuenca para Julio 2018.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dirty="0" smtClean="0"/>
                        <a:t>Se enviaron invitaciones a todos los referentes IUS nominados en la Conferencia de Chile.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dirty="0" smtClean="0"/>
                        <a:t>Encuentro formativo de tutores se realizó en Cuenca del 9 al 13 de julio de 2018. Asistieron representantes de la UNISAL-</a:t>
                      </a:r>
                      <a:r>
                        <a:rPr lang="es-CL" sz="1100" baseline="0" dirty="0" smtClean="0"/>
                        <a:t> Brasil</a:t>
                      </a:r>
                      <a:r>
                        <a:rPr lang="es-CL" sz="1100" dirty="0" smtClean="0"/>
                        <a:t> (2); U. de México (1); UCDB-Campo Grande (1); UCSH-Chile</a:t>
                      </a:r>
                      <a:r>
                        <a:rPr lang="es-CL" sz="1100" baseline="0" dirty="0" smtClean="0"/>
                        <a:t> (2); UPS-Ecuador (2).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/>
                        <a:t>Cumplido.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38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685800" rtl="0" eaLnBrk="1" latinLnBrk="0" hangingPunct="1">
                        <a:buFontTx/>
                        <a:buNone/>
                      </a:pPr>
                      <a:r>
                        <a:rPr lang="es-C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r>
                        <a:rPr lang="es-CL" sz="1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C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Implementación repositorio de material / experiencias de las IUS</a:t>
                      </a:r>
                      <a:endParaRPr lang="es-CL" sz="1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L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 solicitó a los referentes de las IUS el envío de material.</a:t>
                      </a:r>
                    </a:p>
                    <a:p>
                      <a:pPr marL="171450" indent="-171450" algn="l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s-CL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UPS ya cuenta con un espacio en la plataforma para construir</a:t>
                      </a:r>
                      <a:r>
                        <a:rPr lang="es-CL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el repositorio.</a:t>
                      </a:r>
                      <a:endParaRPr lang="es-E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685800" rtl="0" eaLnBrk="1" latinLnBrk="0" hangingPunct="1"/>
                      <a:r>
                        <a:rPr lang="es-CL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En proceso. </a:t>
                      </a:r>
                    </a:p>
                    <a:p>
                      <a:pPr marL="0" algn="l" defTabSz="685800" rtl="0" eaLnBrk="1" latinLnBrk="0" hangingPunct="1"/>
                      <a:r>
                        <a:rPr lang="es-CL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Ya</a:t>
                      </a:r>
                      <a:r>
                        <a:rPr lang="es-CL" sz="12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se cuenta con material de varias IUS, los que se encuentran en proceso de ordenamiento por temas para subir a la plataforma.</a:t>
                      </a:r>
                      <a:endParaRPr lang="es-ES" sz="12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25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673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1661" y="222046"/>
            <a:ext cx="7163679" cy="621512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Trebuchet MS" panose="020B0603020202020204" pitchFamily="34" charset="0"/>
              </a:rPr>
              <a:t>Avances 2018</a:t>
            </a:r>
            <a:endParaRPr lang="es-CL" sz="40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627229"/>
              </p:ext>
            </p:extLst>
          </p:nvPr>
        </p:nvGraphicFramePr>
        <p:xfrm>
          <a:off x="609582" y="1203598"/>
          <a:ext cx="7776864" cy="3296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300">
                  <a:extLst>
                    <a:ext uri="{9D8B030D-6E8A-4147-A177-3AD203B41FA5}">
                      <a16:colId xmlns:a16="http://schemas.microsoft.com/office/drawing/2014/main" val="82353338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4259885283"/>
                    </a:ext>
                  </a:extLst>
                </a:gridCol>
                <a:gridCol w="3703340">
                  <a:extLst>
                    <a:ext uri="{9D8B030D-6E8A-4147-A177-3AD203B41FA5}">
                      <a16:colId xmlns:a16="http://schemas.microsoft.com/office/drawing/2014/main" val="20837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Actividades Realizadas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Estado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CL" sz="1100" b="1" dirty="0" smtClean="0"/>
                        <a:t>5.1.</a:t>
                      </a:r>
                      <a:r>
                        <a:rPr lang="es-CL" sz="1100" b="1" baseline="0" dirty="0" smtClean="0"/>
                        <a:t> Programa de Formación Permanente para Personal Administrativo.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ES" sz="1100" baseline="0" dirty="0" smtClean="0"/>
                        <a:t>UPS ya </a:t>
                      </a:r>
                      <a:r>
                        <a:rPr lang="es-ES" sz="1100" baseline="0" dirty="0" err="1" smtClean="0"/>
                        <a:t>disponibilizó</a:t>
                      </a:r>
                      <a:r>
                        <a:rPr lang="es-ES" sz="1100" baseline="0" dirty="0" smtClean="0"/>
                        <a:t> el AVAC en su plataforma de formación.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>
                          <a:solidFill>
                            <a:schemeClr val="tx1"/>
                          </a:solidFill>
                        </a:rPr>
                        <a:t>En Proceso.</a:t>
                      </a:r>
                    </a:p>
                    <a:p>
                      <a:r>
                        <a:rPr lang="es-CL" sz="1200" b="0" dirty="0" smtClean="0">
                          <a:solidFill>
                            <a:schemeClr val="tx1"/>
                          </a:solidFill>
                        </a:rPr>
                        <a:t>UCSH se encuentra iniciando el desarrollo de un módulo formativo general, el que debería estar listo a fines del 2019.</a:t>
                      </a: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</a:rPr>
                        <a:t> Luego debe ser enviado a UCDB para su traducción al portugués, con el fin de subirlo a la plataforma dentro del 2020.</a:t>
                      </a:r>
                      <a:endParaRPr lang="es-ES" sz="12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7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s-C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5.2.</a:t>
                      </a:r>
                      <a:r>
                        <a:rPr lang="es-C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Programa de Formación Permanente para Académicos</a:t>
                      </a:r>
                      <a:endParaRPr lang="es-CL" sz="11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defTabSz="685800" rtl="0" eaLnBrk="1" latinLnBrk="0" hangingPunct="1"/>
                      <a:endParaRPr lang="es-E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dirty="0" smtClean="0"/>
                        <a:t>UPS ya </a:t>
                      </a:r>
                      <a:r>
                        <a:rPr lang="es-CL" sz="1100" dirty="0" err="1" smtClean="0"/>
                        <a:t>disponibilizó</a:t>
                      </a:r>
                      <a:r>
                        <a:rPr lang="es-CL" sz="1100" dirty="0" smtClean="0"/>
                        <a:t> </a:t>
                      </a:r>
                      <a:r>
                        <a:rPr lang="es-ES" sz="1100" baseline="0" dirty="0" smtClean="0"/>
                        <a:t>el AVAC en su plataforma de formación.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200" b="1" dirty="0" smtClean="0">
                          <a:solidFill>
                            <a:schemeClr val="tx1"/>
                          </a:solidFill>
                        </a:rPr>
                        <a:t>En Proceso.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</a:rPr>
                        <a:t>En el encuentro del grupo coordinador en Cuenca se definió la estructura y contenidos.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</a:rPr>
                        <a:t>Se solicitará a los referentes de las IUS aportar con los cursos de perfeccionamiento que ya estén dictando en el ámbito de la docencia e investigación.</a:t>
                      </a:r>
                    </a:p>
                    <a:p>
                      <a:pPr marL="171450" indent="-171450" algn="just">
                        <a:buFontTx/>
                        <a:buChar char="-"/>
                      </a:pPr>
                      <a:r>
                        <a:rPr lang="es-CL" sz="1200" b="0" baseline="0" dirty="0" smtClean="0">
                          <a:solidFill>
                            <a:schemeClr val="tx1"/>
                          </a:solidFill>
                        </a:rPr>
                        <a:t>Los miembros del equipo coordinador aportarán material de formación de sus instituciones dentro del 2019.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3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872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87624" y="267494"/>
            <a:ext cx="7344816" cy="621512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Trebuchet MS" panose="020B0603020202020204" pitchFamily="34" charset="0"/>
              </a:rPr>
              <a:t>Otros aportes desarrollados</a:t>
            </a:r>
            <a:endParaRPr lang="es-CL" sz="40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3199"/>
              </p:ext>
            </p:extLst>
          </p:nvPr>
        </p:nvGraphicFramePr>
        <p:xfrm>
          <a:off x="498476" y="923297"/>
          <a:ext cx="8177980" cy="373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3284">
                  <a:extLst>
                    <a:ext uri="{9D8B030D-6E8A-4147-A177-3AD203B41FA5}">
                      <a16:colId xmlns:a16="http://schemas.microsoft.com/office/drawing/2014/main" val="823533381"/>
                    </a:ext>
                  </a:extLst>
                </a:gridCol>
                <a:gridCol w="4464496">
                  <a:extLst>
                    <a:ext uri="{9D8B030D-6E8A-4147-A177-3AD203B41FA5}">
                      <a16:colId xmlns:a16="http://schemas.microsoft.com/office/drawing/2014/main" val="4259885283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8376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Objetivo 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Actividades Realizadas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dirty="0" smtClean="0"/>
                        <a:t>Estado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071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FontTx/>
                        <a:buNone/>
                      </a:pPr>
                      <a:r>
                        <a:rPr lang="es-CL" sz="1100" b="1" dirty="0" smtClean="0"/>
                        <a:t>1.</a:t>
                      </a:r>
                      <a:r>
                        <a:rPr lang="es-CL" sz="1100" b="1" baseline="0" dirty="0" smtClean="0"/>
                        <a:t> Generar repositorio de material útil para la Gestión de Capital Humano en las IUS.</a:t>
                      </a:r>
                      <a:endParaRPr lang="es-E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s-ES" sz="1100" baseline="0" dirty="0" smtClean="0"/>
                        <a:t>UPS ya </a:t>
                      </a:r>
                      <a:r>
                        <a:rPr lang="es-ES" sz="1100" baseline="0" dirty="0" err="1" smtClean="0"/>
                        <a:t>disponibilizó</a:t>
                      </a:r>
                      <a:r>
                        <a:rPr lang="es-ES" sz="1100" baseline="0" dirty="0" smtClean="0"/>
                        <a:t> un AVAC en su plataforma de formación para todas las IUS.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s-CL" sz="1100" baseline="0" dirty="0" smtClean="0"/>
                        <a:t>UCSH envió todo el material del curso “Gestión </a:t>
                      </a:r>
                      <a:r>
                        <a:rPr lang="es-CL" sz="1100" baseline="0" dirty="0" err="1" smtClean="0"/>
                        <a:t>Interada</a:t>
                      </a:r>
                      <a:r>
                        <a:rPr lang="es-CL" sz="1100" baseline="0" dirty="0" smtClean="0"/>
                        <a:t> de RRHH”, dictado por la Coordinación Mundial de las IUS entre los años 2009 y 2011.</a:t>
                      </a: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100" b="1" dirty="0" smtClean="0">
                          <a:solidFill>
                            <a:schemeClr val="tx1"/>
                          </a:solidFill>
                        </a:rPr>
                        <a:t>En Proceso.</a:t>
                      </a:r>
                    </a:p>
                    <a:p>
                      <a:pPr marL="228600" indent="-228600">
                        <a:buFont typeface="Arial" panose="020B0604020202020204" pitchFamily="34" charset="0"/>
                        <a:buChar char="•"/>
                      </a:pPr>
                      <a:r>
                        <a:rPr lang="es-CL" sz="1100" b="0" dirty="0" smtClean="0">
                          <a:solidFill>
                            <a:schemeClr val="tx1"/>
                          </a:solidFill>
                        </a:rPr>
                        <a:t>Pendiente envío por parte</a:t>
                      </a:r>
                      <a:r>
                        <a:rPr lang="es-CL" sz="1100" b="0" baseline="0" dirty="0" smtClean="0">
                          <a:solidFill>
                            <a:schemeClr val="tx1"/>
                          </a:solidFill>
                        </a:rPr>
                        <a:t> de los participantes del Encuentro, sobre sus mejores prácticas en RRHH.</a:t>
                      </a:r>
                      <a:r>
                        <a:rPr lang="es-CL" sz="11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s-ES" sz="11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775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 defTabSz="685800" rtl="0" eaLnBrk="1" latinLnBrk="0" hangingPunct="1">
                        <a:buFontTx/>
                        <a:buNone/>
                      </a:pPr>
                      <a:r>
                        <a:rPr lang="es-C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r>
                        <a:rPr lang="es-CL" sz="11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Apoyos que se ofertarán a las IUS</a:t>
                      </a:r>
                      <a:r>
                        <a:rPr lang="es-CL" sz="11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pPr marL="0" defTabSz="685800" rtl="0" eaLnBrk="1" latinLnBrk="0" hangingPunct="1"/>
                      <a:endParaRPr lang="es-ES" sz="11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1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 hay una IUS que no cuente con los elementos para dictar por sí sola el curso: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0838" lvl="1" indent="-171450">
                        <a:buFontTx/>
                        <a:buChar char="-"/>
                      </a:pPr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UPS, Ecuador: puede apoyar con tutores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0838" lvl="1" indent="-171450">
                        <a:buFontTx/>
                        <a:buChar char="-"/>
                      </a:pPr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UNISAL, Sao Paulo: podría apoyar con generación de módulos.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lvl="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UPS enviará el instructivo sobre uso de la plataforma, con los roles que competerán a cada uno (tutor, rol, etc.)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 certificación quedará a cargo de cada IUS, pues existen diferentes exigencias de horas para los distintos niveles de certificación, según el país en que se ubiquen o según las normativas que las rigen.</a:t>
                      </a:r>
                      <a:endParaRPr lang="es-ES" sz="11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Tx/>
                        <a:buChar char="-"/>
                      </a:pPr>
                      <a:endParaRPr lang="es-E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1100" b="1" dirty="0" smtClean="0"/>
                        <a:t>No iniciado. 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L" sz="1100" b="0" dirty="0" smtClean="0"/>
                        <a:t>Durante el primer semestre de 2019 se consultará a las IUS sobre sus requerimientos de apoyo.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s-CL" sz="1100" b="1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58384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6875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11661" y="222046"/>
            <a:ext cx="7163679" cy="621512"/>
          </a:xfrm>
        </p:spPr>
        <p:txBody>
          <a:bodyPr>
            <a:normAutofit fontScale="90000"/>
          </a:bodyPr>
          <a:lstStyle/>
          <a:p>
            <a:r>
              <a:rPr lang="es-CL" sz="4000" dirty="0" smtClean="0">
                <a:latin typeface="Trebuchet MS" panose="020B0603020202020204" pitchFamily="34" charset="0"/>
              </a:rPr>
              <a:t>Encuentros realizados</a:t>
            </a:r>
            <a:endParaRPr lang="es-CL" sz="4000" dirty="0">
              <a:latin typeface="Trebuchet MS" panose="020B0603020202020204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242BB17-2185-4BD4-AE1E-86E0A67AD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7025"/>
            <a:ext cx="1004157" cy="5105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67544" y="843558"/>
            <a:ext cx="84695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s-CL" b="1" dirty="0" smtClean="0"/>
              <a:t>No Presenciales: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 smtClean="0"/>
              <a:t>Se mantuvo comunicación vía correo electrónico para ir recordando las tareas y aclarar dudas.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 smtClean="0"/>
              <a:t>Se intentó realizar al menos tres encuentros vía Skype, pero por problemas técnicos, el equipo terminó utilizando el chat de dicha herramienta para comunicarse.</a:t>
            </a:r>
          </a:p>
          <a:p>
            <a:pPr marL="342900" indent="-342900" algn="just">
              <a:buFontTx/>
              <a:buAutoNum type="arabicPeriod"/>
            </a:pPr>
            <a:endParaRPr lang="es-CL" dirty="0"/>
          </a:p>
          <a:p>
            <a:pPr marL="342900" indent="-342900" algn="just">
              <a:buFontTx/>
              <a:buAutoNum type="arabicPeriod"/>
            </a:pPr>
            <a:r>
              <a:rPr lang="es-CL" b="1" dirty="0" smtClean="0"/>
              <a:t>Presenciales.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 smtClean="0"/>
              <a:t>Encuentro en Cuenca – Ecuador del equipo Coordinador. Semana del 02 al 06 de julio de 2018 (sólo faltó el representante de UNISAL, Paulo Ortiz).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CL" dirty="0" smtClean="0"/>
              <a:t>Encuentro en Cuenca – Ecuador para formación de tutores, realizado en la semana del 09 al 13 de julio de 2018.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752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28E5FA10BEF6694BAEB8879D66F41E84" ma:contentTypeVersion="3" ma:contentTypeDescription="Crear nuevo documento." ma:contentTypeScope="" ma:versionID="c7671b2f95f6b49a6f2a8dd3511caf0a">
  <xsd:schema xmlns:xsd="http://www.w3.org/2001/XMLSchema" xmlns:xs="http://www.w3.org/2001/XMLSchema" xmlns:p="http://schemas.microsoft.com/office/2006/metadata/properties" xmlns:ns2="b79553e1-e1bb-4861-a39e-aa5d58b791d4" targetNamespace="http://schemas.microsoft.com/office/2006/metadata/properties" ma:root="true" ma:fieldsID="790b41dc5285fe0de96b2f9e9ecdb9cb" ns2:_="">
    <xsd:import namespace="b79553e1-e1bb-4861-a39e-aa5d58b791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9553e1-e1bb-4861-a39e-aa5d58b791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D4173DE-F4AD-4132-9A59-36FAF79AF1A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AAA01B-D418-460C-ADE7-FC2785C628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79553e1-e1bb-4861-a39e-aa5d58b791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FB644DB-6F87-453C-8529-C8E188810CA0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b79553e1-e1bb-4861-a39e-aa5d58b791d4"/>
    <ds:schemaRef ds:uri="http://purl.org/dc/terms/"/>
    <ds:schemaRef ds:uri="http://schemas.microsoft.com/office/infopath/2007/PartnerControls"/>
    <ds:schemaRef ds:uri="http://purl.org/dc/elements/1.1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1901</TotalTime>
  <Words>1061</Words>
  <Application>Microsoft Office PowerPoint</Application>
  <PresentationFormat>Apresentação na tela (16:9)</PresentationFormat>
  <Paragraphs>116</Paragraphs>
  <Slides>10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Calibri</vt:lpstr>
      <vt:lpstr>Georgia</vt:lpstr>
      <vt:lpstr>Arial</vt:lpstr>
      <vt:lpstr>Calibri Light</vt:lpstr>
      <vt:lpstr>Trebuchet MS</vt:lpstr>
      <vt:lpstr>Poiret One</vt:lpstr>
      <vt:lpstr>Tema de Office</vt:lpstr>
      <vt:lpstr>Apresentação do PowerPoint</vt:lpstr>
      <vt:lpstr>Apresentação do PowerPoint</vt:lpstr>
      <vt:lpstr>Objetivos de Trabajo Programa Común 5</vt:lpstr>
      <vt:lpstr>Requerimientos Programa Común 5</vt:lpstr>
      <vt:lpstr>Avances 2018</vt:lpstr>
      <vt:lpstr>Avances 2018</vt:lpstr>
      <vt:lpstr>Avances 2018</vt:lpstr>
      <vt:lpstr>Otros aportes desarrollados</vt:lpstr>
      <vt:lpstr>Encuentros realizados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Elvira</dc:creator>
  <cp:lastModifiedBy>Ana Carolina</cp:lastModifiedBy>
  <cp:revision>56</cp:revision>
  <dcterms:modified xsi:type="dcterms:W3CDTF">2019-09-13T17:47:24Z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0x01010028E5FA10BEF6694BAEB8879D66F41E84</vt:lpwstr>
  </property>
</Properties>
</file>